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3" r:id="rId1"/>
  </p:sldMasterIdLst>
  <p:notesMasterIdLst>
    <p:notesMasterId r:id="rId18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70" r:id="rId9"/>
    <p:sldId id="269" r:id="rId10"/>
    <p:sldId id="271" r:id="rId11"/>
    <p:sldId id="268" r:id="rId12"/>
    <p:sldId id="267" r:id="rId13"/>
    <p:sldId id="266" r:id="rId14"/>
    <p:sldId id="272" r:id="rId15"/>
    <p:sldId id="273" r:id="rId16"/>
    <p:sldId id="259" r:id="rId17"/>
  </p:sldIdLst>
  <p:sldSz cx="12192000" cy="6858000"/>
  <p:notesSz cx="6858000" cy="9144000"/>
  <p:embeddedFontLst>
    <p:embeddedFont>
      <p:font typeface="Lato Black" panose="020F0502020204030203" pitchFamily="34" charset="0"/>
      <p:bold r:id="rId19"/>
      <p:boldItalic r:id="rId20"/>
    </p:embeddedFont>
    <p:embeddedFont>
      <p:font typeface="Libre Baskerville" panose="020000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4HmEECUlll0m8HTY06QsqsmZG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5596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D9233-05CC-8924-11A6-BC1D06B47C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1D694-B25D-AB35-2451-5778F8B8F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6EF08-4FD5-AE46-4A14-BE4A84B6A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94993-E51E-CB5E-73D3-49D228BAD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F51E9-B7E5-DCC4-7EC5-1200506E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801808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F9390-76B7-13D7-8ED2-34CDC7CE0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10CE9A-48B3-1C87-8DF4-8A169019A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CA80E-27AC-D87C-786E-789B4797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9718D-9E40-F493-D892-61327428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786C6-FA41-A7BD-0458-D903E97B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446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C299B8-7D69-EFA0-16A6-7E3E3B061B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CD9F6-FF67-C389-67DE-56EA96158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2607D-9BA4-095F-E26A-1D426D3D5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7FED2-D5BF-1DAE-4385-21F22C67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564A7-1275-757C-7BBB-341AC166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34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D41B6-4C67-5B90-DF35-E2AF01586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5A10E-8076-859B-3D06-599E5F9A4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6751B-8C02-0657-C2D4-E8595379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AA7D8-BDB3-D0AD-EB05-4B485E9F9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A619E-5B47-E9F8-23F9-40C9DD5F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13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3C5E-04DE-8EC0-8FC4-78225BB5E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9CCE0E-4979-031C-BC92-5BE14B4EB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7D8F0-AFEC-5359-FCC8-3453C293C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714F7-857F-83FA-E713-D73BECA7E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7C2CF-0FAB-0266-7D06-DCBA263B8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03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58A6-17F1-ECB6-892B-E40FE93B5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0444F-5FAB-A2E8-6AFF-178386D91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C63EA-8CF2-FFA1-8BC9-049754AED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06FDE-6561-B95A-72E1-45EA7BE83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B2991-4294-094E-67C6-A6DD54EA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5E75F-D36B-3FCE-56ED-3235475F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53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B1D26-B65A-911E-B6F6-279133964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CF40B-E5FC-8403-10B4-17A5205519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B9C5D-ADB6-AB15-3EDE-7529A998F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2300FC-77DD-A7C9-8B1A-D9267A072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E8D5D-130E-016C-51AD-52D4FCBF17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CD51A2-D37F-6314-D9F6-0B86F4BD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207BC-D4E8-9ABF-2A33-8CE5856A1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E3BEFE-790B-3962-C4F4-55B2B0C3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83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6C19-96DF-1D21-E803-04A43B79F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700662-F356-DDD2-B65A-D1E4A4C98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BE936-B0C4-2F9B-9611-999978EF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ECBBE-CC87-4B8F-E5A0-AEEC84B82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30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3F8A5B-B318-595C-6D01-BCFB31A46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DDC10-17A0-753A-6B81-DDF03FFD5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6DD2B-ED7E-8201-A2AE-757E7F14E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pic>
        <p:nvPicPr>
          <p:cNvPr id="5" name="Google Shape;25;p9">
            <a:extLst>
              <a:ext uri="{FF2B5EF4-FFF2-40B4-BE49-F238E27FC236}">
                <a16:creationId xmlns:a16="http://schemas.microsoft.com/office/drawing/2014/main" id="{AEFC8048-4DEF-7D8E-167C-C42CC1D09E0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487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F785-3310-C739-AF02-8BA0FC171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331B1-32DF-B65C-11BA-D0D5E62D3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4F7A4-B4FC-FC1A-3D80-C65DBFEDB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A16CB-6691-FE85-ACBE-2FD43093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EC370-1EAA-EC20-2F13-8A1D866B8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F2F28-9982-C456-3277-65E68AA4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4419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E4F9-60F5-6C88-CCE0-A88B30E51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F34154-D88C-7A06-6BE5-520DCED43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EA451-96A9-4B54-5F42-C179BA861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CCFD8-2C97-1EA3-3F32-DC4C1CF2E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B164C-B733-7250-2712-AF09E33C9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F63E2-5E9D-266D-DC3E-7787062B5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7225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0CF19-EBE5-6209-C44B-B81C9DF2E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B0A5C-B7DF-2B35-0C98-60062D017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E6D4B-DC88-9EF3-6693-A35C67F5BD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791E5-0A64-64FC-12EA-FF64B8076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E10E8-384F-2223-DB31-7E47AB4FF6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50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shi-thorat-17" TargetMode="External"/><Relationship Id="rId2" Type="http://schemas.openxmlformats.org/officeDocument/2006/relationships/hyperlink" Target="https://www.linkedin.com/in/rushikesh-thorat-551615294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" y="0"/>
            <a:ext cx="12190815" cy="669409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1830370" y="3758732"/>
            <a:ext cx="8682086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1800"/>
            </a:pPr>
            <a:r>
              <a:rPr lang="en-US" sz="4400" b="1" dirty="0">
                <a:solidFill>
                  <a:schemeClr val="tx1"/>
                </a:solidFill>
              </a:rPr>
              <a:t>Global Energy Consumption Analysis Using SQL</a:t>
            </a:r>
            <a:endParaRPr lang="en-IN" sz="4400" b="1" dirty="0">
              <a:solidFill>
                <a:schemeClr val="tx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32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b="1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06B787-D8F4-3743-B266-91A498759DED}"/>
              </a:ext>
            </a:extLst>
          </p:cNvPr>
          <p:cNvSpPr txBox="1"/>
          <p:nvPr/>
        </p:nvSpPr>
        <p:spPr>
          <a:xfrm>
            <a:off x="433633" y="5513018"/>
            <a:ext cx="1110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solidFill>
                  <a:schemeClr val="tx1"/>
                </a:solidFill>
              </a:rPr>
              <a:t>Presented by: </a:t>
            </a:r>
            <a:r>
              <a:rPr lang="en-IN" sz="1600" dirty="0"/>
              <a:t>Thorat Rushikesh Anil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F826E90-9445-DD9C-18B7-4C5A1B0CFB8F}"/>
              </a:ext>
            </a:extLst>
          </p:cNvPr>
          <p:cNvSpPr txBox="1"/>
          <p:nvPr/>
        </p:nvSpPr>
        <p:spPr>
          <a:xfrm>
            <a:off x="218388" y="138421"/>
            <a:ext cx="117552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energy production per capita vary across countries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4AE4B2-3D2D-74BA-5A7A-17CB791CF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66" y="991600"/>
            <a:ext cx="6014301" cy="23643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F5F2BC-CF99-6A3E-6748-9F425E7FF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97" y="3968573"/>
            <a:ext cx="2924583" cy="22767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941D6E-546D-D1AE-D7A3-4C7CAC260674}"/>
              </a:ext>
            </a:extLst>
          </p:cNvPr>
          <p:cNvSpPr txBox="1"/>
          <p:nvPr/>
        </p:nvSpPr>
        <p:spPr>
          <a:xfrm>
            <a:off x="5969524" y="4491417"/>
            <a:ext cx="6094428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/>
              <a:t>Observation</a:t>
            </a:r>
            <a:r>
              <a:rPr lang="en-US" altLang="en-US" sz="1800" b="1" dirty="0">
                <a:latin typeface="Arial" panose="020B0604020202020204" pitchFamily="34" charset="0"/>
              </a:rPr>
              <a:t> :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Energy production per capita is higher in developed and resource-rich countries.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Developing countries have lower production per capita due to limited resources and infrastructure.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B7622-ED05-9C5A-784B-D94145FE2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272" y="991600"/>
            <a:ext cx="3736157" cy="278090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0200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68D97B-D201-6EFD-A716-76010EF9B736}"/>
              </a:ext>
            </a:extLst>
          </p:cNvPr>
          <p:cNvSpPr txBox="1"/>
          <p:nvPr/>
        </p:nvSpPr>
        <p:spPr>
          <a:xfrm>
            <a:off x="133546" y="157196"/>
            <a:ext cx="119249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The trend in GDP for each country over the given years</a:t>
            </a:r>
            <a:endParaRPr lang="en-IN" sz="2800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61269-7D18-9109-9241-1786F9BFE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77" y="1299867"/>
            <a:ext cx="6063445" cy="16013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1602DE-BD52-019C-DE31-DD5C4B028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776" y="3683819"/>
            <a:ext cx="2686639" cy="26017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6D46B6-7110-93F3-90E6-F2FEDE916547}"/>
              </a:ext>
            </a:extLst>
          </p:cNvPr>
          <p:cNvSpPr txBox="1"/>
          <p:nvPr/>
        </p:nvSpPr>
        <p:spPr>
          <a:xfrm>
            <a:off x="5578658" y="4307610"/>
            <a:ext cx="6308542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800" b="1" dirty="0"/>
              <a:t>Observation</a:t>
            </a:r>
            <a:r>
              <a:rPr lang="en-IN" sz="1600" dirty="0"/>
              <a:t>: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Most countries show a steady increase in GDP over the years, indicating economic growth.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 few </a:t>
            </a:r>
            <a:r>
              <a:rPr lang="en-US" dirty="0"/>
              <a:t>countries</a:t>
            </a:r>
            <a:r>
              <a:rPr lang="en-US" sz="1600" dirty="0"/>
              <a:t> may have slight dips in some years due to economic slowdowns or global factors.</a:t>
            </a:r>
            <a:endParaRPr lang="en-IN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A9C235-4C0E-F83F-BE8F-6B1F3C752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420" y="1074657"/>
            <a:ext cx="3770722" cy="25297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612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9AC28B-DB72-337E-2FAD-53C68EE0D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470" y="1235223"/>
            <a:ext cx="3984172" cy="23452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46BEB3-8D0A-5FC5-1ECA-8AA2FA68A728}"/>
              </a:ext>
            </a:extLst>
          </p:cNvPr>
          <p:cNvSpPr txBox="1"/>
          <p:nvPr/>
        </p:nvSpPr>
        <p:spPr>
          <a:xfrm>
            <a:off x="336223" y="176050"/>
            <a:ext cx="11519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Global emissions changed year over year</a:t>
            </a:r>
            <a:endParaRPr lang="en-IN" sz="2800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171BBC-44D0-57B5-56A5-C4942C7B7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66" y="1423113"/>
            <a:ext cx="4615478" cy="14426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C027CC-BC7F-7132-B91F-84FACD548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009" y="3443357"/>
            <a:ext cx="3210266" cy="25664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0E5054-EF95-5F11-B5C6-3BE1C60A87F9}"/>
              </a:ext>
            </a:extLst>
          </p:cNvPr>
          <p:cNvSpPr txBox="1"/>
          <p:nvPr/>
        </p:nvSpPr>
        <p:spPr>
          <a:xfrm>
            <a:off x="6252328" y="4284699"/>
            <a:ext cx="543690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/>
              <a:t>Observation</a:t>
            </a:r>
            <a:r>
              <a:rPr lang="en-US" altLang="en-US" sz="1800" b="1" dirty="0">
                <a:latin typeface="Arial" panose="020B0604020202020204" pitchFamily="34" charset="0"/>
              </a:rPr>
              <a:t> :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Global emissions have generally increased year over year due to rising energy demand and industrial activities.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recent years show a slight decline as countries adopt cleaner energy and emission control measures.</a:t>
            </a:r>
          </a:p>
        </p:txBody>
      </p:sp>
    </p:spTree>
    <p:extLst>
      <p:ext uri="{BB962C8B-B14F-4D97-AF65-F5344CB8AC3E}">
        <p14:creationId xmlns:p14="http://schemas.microsoft.com/office/powerpoint/2010/main" val="172241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339A9C-8E71-B8CA-0187-983FD4FC230B}"/>
              </a:ext>
            </a:extLst>
          </p:cNvPr>
          <p:cNvSpPr txBox="1"/>
          <p:nvPr/>
        </p:nvSpPr>
        <p:spPr>
          <a:xfrm>
            <a:off x="163399" y="110062"/>
            <a:ext cx="120286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FF0000"/>
                </a:solidFill>
              </a:rPr>
              <a:t>Business Insights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9F32A9-E7D9-59AC-ECAC-86D05FEEF133}"/>
              </a:ext>
            </a:extLst>
          </p:cNvPr>
          <p:cNvSpPr txBox="1"/>
          <p:nvPr/>
        </p:nvSpPr>
        <p:spPr>
          <a:xfrm>
            <a:off x="499620" y="1286758"/>
            <a:ext cx="114912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Countries with higher energy consumption often have larger industries and urban populations.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Rising energy use indicates growing economic activity and potential market opportunities.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Efficient energy use can reduce costs and improve competitiveness.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Transitioning to renewable energy can lower emissions and enhance sustainability credentials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18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2D8BEF-73D2-E9EC-01BE-8A3F63818248}"/>
              </a:ext>
            </a:extLst>
          </p:cNvPr>
          <p:cNvSpPr txBox="1"/>
          <p:nvPr/>
        </p:nvSpPr>
        <p:spPr>
          <a:xfrm>
            <a:off x="166540" y="146115"/>
            <a:ext cx="11858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Experiences &amp; Challenges</a:t>
            </a:r>
            <a:endParaRPr lang="en-IN" sz="40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3818A2-C633-798F-0A87-23D9AB2F9C9F}"/>
              </a:ext>
            </a:extLst>
          </p:cNvPr>
          <p:cNvSpPr txBox="1"/>
          <p:nvPr/>
        </p:nvSpPr>
        <p:spPr>
          <a:xfrm>
            <a:off x="1027522" y="1397674"/>
            <a:ext cx="830501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Experience: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Learned to analyze global energy, GDP, and population data effectively.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Gained skills in SQL queries and data visualization for trends and comparisons.</a:t>
            </a:r>
          </a:p>
          <a:p>
            <a:endParaRPr lang="en-US" dirty="0"/>
          </a:p>
          <a:p>
            <a:r>
              <a:rPr lang="en-US" sz="2800" b="1" dirty="0"/>
              <a:t>Challenges: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Handling large datasets with multiple tables and ensuring accurate joins.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Interpreting trends across countries with different energy and economic profiles.</a:t>
            </a:r>
          </a:p>
        </p:txBody>
      </p:sp>
    </p:spTree>
    <p:extLst>
      <p:ext uri="{BB962C8B-B14F-4D97-AF65-F5344CB8AC3E}">
        <p14:creationId xmlns:p14="http://schemas.microsoft.com/office/powerpoint/2010/main" val="281573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1D4820-37A9-34D3-7234-70DCE0FA8510}"/>
              </a:ext>
            </a:extLst>
          </p:cNvPr>
          <p:cNvSpPr txBox="1"/>
          <p:nvPr/>
        </p:nvSpPr>
        <p:spPr>
          <a:xfrm>
            <a:off x="226245" y="127261"/>
            <a:ext cx="1155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Conclusion</a:t>
            </a:r>
            <a:endParaRPr lang="en-IN" sz="40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DB0ECE-E939-E396-567F-A899E0C78E1F}"/>
              </a:ext>
            </a:extLst>
          </p:cNvPr>
          <p:cNvSpPr txBox="1"/>
          <p:nvPr/>
        </p:nvSpPr>
        <p:spPr>
          <a:xfrm>
            <a:off x="520045" y="2295425"/>
            <a:ext cx="10624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CCC7F8-BB7D-C51D-6298-BB66C4884CFE}"/>
              </a:ext>
            </a:extLst>
          </p:cNvPr>
          <p:cNvSpPr txBox="1"/>
          <p:nvPr/>
        </p:nvSpPr>
        <p:spPr>
          <a:xfrm>
            <a:off x="692871" y="1377088"/>
            <a:ext cx="10624008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Energy usage and production vary significantly across nations.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Economic growth strongly influences energy demand and efficiency.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Developing regions are rapidly expanding their energy consumption.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Carbon emissions remain a key global environmental concern.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Transitioning to renewable energy is essential for sustainable development.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5550202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6516" y="1850749"/>
            <a:ext cx="4465643" cy="283431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44600" y="2997200"/>
            <a:ext cx="366183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4400" b="0" i="0" u="none" strike="noStrike" cap="none" dirty="0">
                <a:solidFill>
                  <a:srgbClr val="FF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 YOU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4400" b="0" i="0" u="none" strike="noStrike" cap="none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F4BC7B-0010-F231-2525-19CA08533FE3}"/>
              </a:ext>
            </a:extLst>
          </p:cNvPr>
          <p:cNvSpPr txBox="1"/>
          <p:nvPr/>
        </p:nvSpPr>
        <p:spPr>
          <a:xfrm>
            <a:off x="501978" y="403796"/>
            <a:ext cx="11309807" cy="491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Lato Black"/>
              <a:buNone/>
            </a:pPr>
            <a:r>
              <a:rPr lang="en-IN" sz="3200" b="1" i="0" u="none" strike="noStrike" cap="none" dirty="0">
                <a:solidFill>
                  <a:srgbClr val="FF0000"/>
                </a:solidFill>
                <a:latin typeface="Lato Black"/>
                <a:ea typeface="Lato Black"/>
                <a:cs typeface="Lato Black"/>
                <a:sym typeface="Lato Black"/>
              </a:rPr>
              <a:t>About me</a:t>
            </a:r>
            <a:endParaRPr lang="en-IN" sz="3200" b="1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43EE0-81AE-284F-FA63-9547B1FC1922}"/>
              </a:ext>
            </a:extLst>
          </p:cNvPr>
          <p:cNvSpPr txBox="1"/>
          <p:nvPr/>
        </p:nvSpPr>
        <p:spPr>
          <a:xfrm>
            <a:off x="501978" y="787813"/>
            <a:ext cx="11188043" cy="59400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/>
              <a:t> Name: </a:t>
            </a:r>
            <a:r>
              <a:rPr lang="en-US" sz="1600" dirty="0"/>
              <a:t>Thorat Rushikesh Anil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b="1" dirty="0"/>
              <a:t>Education</a:t>
            </a:r>
            <a:r>
              <a:rPr lang="en-IN" sz="1600" dirty="0"/>
              <a:t>: </a:t>
            </a:r>
            <a:r>
              <a:rPr lang="en-US" sz="1600" dirty="0"/>
              <a:t>BCA, New Arts College, </a:t>
            </a:r>
            <a:r>
              <a:rPr lang="en-US" sz="1600" dirty="0" err="1"/>
              <a:t>Ahilyanagar</a:t>
            </a:r>
            <a:endParaRPr lang="en-US" sz="1600" dirty="0"/>
          </a:p>
          <a:p>
            <a:endParaRPr lang="en-IN" sz="18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/>
              <a:t>Why I Want to Learn Data Science: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Data helps discover patterns and make smarter, evidence-based decisions.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It builds skills to turn raw information into meaningful, real-world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 b="1" dirty="0"/>
              <a:t>Connect with Me: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800" b="1" dirty="0"/>
          </a:p>
          <a:p>
            <a:r>
              <a:rPr lang="en-IN" sz="1600" dirty="0"/>
              <a:t>  LinkedIn: </a:t>
            </a:r>
            <a:r>
              <a:rPr lang="en-IN" sz="1600" dirty="0">
                <a:hlinkClick r:id="rId2"/>
              </a:rPr>
              <a:t>https://www.linkedin.com</a:t>
            </a:r>
            <a:endParaRPr lang="en-IN" sz="1600" dirty="0"/>
          </a:p>
          <a:p>
            <a:r>
              <a:rPr lang="en-IN" sz="1600" dirty="0"/>
              <a:t>  GitHub: </a:t>
            </a:r>
            <a:r>
              <a:rPr lang="en-IN" sz="16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</a:t>
            </a:r>
            <a:endParaRPr lang="en-IN" sz="1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IN" sz="1800" b="1" dirty="0"/>
              <a:t> </a:t>
            </a:r>
            <a:endParaRPr lang="en-US" sz="1800" b="1" dirty="0"/>
          </a:p>
          <a:p>
            <a:pPr algn="ctr"/>
            <a:endParaRPr lang="en-US" sz="1600" dirty="0"/>
          </a:p>
          <a:p>
            <a:endParaRPr lang="en-US" sz="1600" dirty="0"/>
          </a:p>
          <a:p>
            <a:endParaRPr lang="en-US" sz="1800" b="1" dirty="0"/>
          </a:p>
          <a:p>
            <a:endParaRPr lang="en-US" sz="1800" b="1" dirty="0"/>
          </a:p>
          <a:p>
            <a:endParaRPr lang="en-US" sz="1800" b="1" dirty="0"/>
          </a:p>
          <a:p>
            <a:endParaRPr lang="en-US" sz="1800" b="1" dirty="0"/>
          </a:p>
          <a:p>
            <a:endParaRPr lang="en-US" sz="1800" b="1" dirty="0"/>
          </a:p>
          <a:p>
            <a:r>
              <a:rPr lang="en-IN" sz="18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46167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5A9898-3D36-63EB-3773-2246A7DEF6DE}"/>
              </a:ext>
            </a:extLst>
          </p:cNvPr>
          <p:cNvSpPr txBox="1"/>
          <p:nvPr/>
        </p:nvSpPr>
        <p:spPr>
          <a:xfrm>
            <a:off x="341722" y="279744"/>
            <a:ext cx="1143235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400" b="1" dirty="0">
                <a:solidFill>
                  <a:srgbClr val="FF0000"/>
                </a:solidFill>
              </a:rPr>
              <a:t>Introduction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5025F7-AE12-706A-D5E2-6929F250C063}"/>
              </a:ext>
            </a:extLst>
          </p:cNvPr>
          <p:cNvSpPr txBox="1"/>
          <p:nvPr/>
        </p:nvSpPr>
        <p:spPr>
          <a:xfrm>
            <a:off x="445417" y="977641"/>
            <a:ext cx="11432356" cy="10033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000" b="1" dirty="0"/>
              <a:t>In this project, we dove into global energy data using SQL to uncover meaningful patterns and insights</a:t>
            </a:r>
            <a:r>
              <a:rPr lang="en-US" b="1" dirty="0"/>
              <a:t>: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Analyzed global energy trends to understand how consumption, production, and emissions vary across countries.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Explored the link between energy use, GDP, and population to identify top consumers and sustainability leaders.</a:t>
            </a:r>
          </a:p>
          <a:p>
            <a:br>
              <a:rPr lang="en-US" sz="2000" b="1" dirty="0"/>
            </a:br>
            <a:endParaRPr lang="en-US" sz="2000" b="1" dirty="0"/>
          </a:p>
          <a:p>
            <a:r>
              <a:rPr lang="en-US" sz="2000" b="1" dirty="0"/>
              <a:t>By crafting and executing targeted SQL queries, we analyzed: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Country-specific energy consumption and emission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Trends and improvements in emissions over the past decade</a:t>
            </a:r>
          </a:p>
          <a:p>
            <a:r>
              <a:rPr lang="en-US" sz="1800" dirty="0"/>
              <a:t>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55728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DA2BA8-76B1-9B1B-DB5D-70AA93FE09F1}"/>
              </a:ext>
            </a:extLst>
          </p:cNvPr>
          <p:cNvSpPr txBox="1"/>
          <p:nvPr/>
        </p:nvSpPr>
        <p:spPr>
          <a:xfrm>
            <a:off x="395926" y="232610"/>
            <a:ext cx="114158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FF0000"/>
                </a:solidFill>
              </a:rPr>
              <a:t>Objective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A6B32D-1645-A42D-1A0D-E89057DBAACB}"/>
              </a:ext>
            </a:extLst>
          </p:cNvPr>
          <p:cNvSpPr txBox="1"/>
          <p:nvPr/>
        </p:nvSpPr>
        <p:spPr>
          <a:xfrm>
            <a:off x="202676" y="1557131"/>
            <a:ext cx="5901180" cy="80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This project aims to uncover insights from global energy data and understand how nations consume and manage energy over time. We focus on: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Tracking how energy usage patterns change across countries and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Measuring production, consumption, and emissions year by year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Exploring the impact of population and economic growth on energy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energy use and emissions per person to highlight global differences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5F8595-07FF-E5DD-28F3-25ECB2EED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872" y="1484090"/>
            <a:ext cx="3347646" cy="408952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60578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6FCB38-BBAC-5D4F-8A17-CF654186868B}"/>
              </a:ext>
            </a:extLst>
          </p:cNvPr>
          <p:cNvSpPr txBox="1"/>
          <p:nvPr/>
        </p:nvSpPr>
        <p:spPr>
          <a:xfrm>
            <a:off x="3048786" y="119489"/>
            <a:ext cx="60944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FF0000"/>
                </a:solidFill>
              </a:rPr>
              <a:t>ER Diagram</a:t>
            </a:r>
            <a:endParaRPr lang="en-IN" sz="40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6B858-F42A-E331-1094-224CB94A2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076" y="931069"/>
            <a:ext cx="9218091" cy="530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78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59F48-05A0-2A2E-BA4D-815EB5DFAF2A}"/>
              </a:ext>
            </a:extLst>
          </p:cNvPr>
          <p:cNvSpPr txBox="1"/>
          <p:nvPr/>
        </p:nvSpPr>
        <p:spPr>
          <a:xfrm>
            <a:off x="2269896" y="154839"/>
            <a:ext cx="76522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FF0000"/>
                </a:solidFill>
              </a:rPr>
              <a:t>Database Schema Overview</a:t>
            </a:r>
            <a:endParaRPr lang="en-IN" sz="4000" dirty="0">
              <a:solidFill>
                <a:srgbClr val="FF000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9CBF75-9E8B-AF76-B590-B674DF688E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317082"/>
              </p:ext>
            </p:extLst>
          </p:nvPr>
        </p:nvGraphicFramePr>
        <p:xfrm>
          <a:off x="1555423" y="1338606"/>
          <a:ext cx="8689420" cy="312969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37884">
                  <a:extLst>
                    <a:ext uri="{9D8B030D-6E8A-4147-A177-3AD203B41FA5}">
                      <a16:colId xmlns:a16="http://schemas.microsoft.com/office/drawing/2014/main" val="169985685"/>
                    </a:ext>
                  </a:extLst>
                </a:gridCol>
                <a:gridCol w="1737884">
                  <a:extLst>
                    <a:ext uri="{9D8B030D-6E8A-4147-A177-3AD203B41FA5}">
                      <a16:colId xmlns:a16="http://schemas.microsoft.com/office/drawing/2014/main" val="2929140970"/>
                    </a:ext>
                  </a:extLst>
                </a:gridCol>
                <a:gridCol w="1737884">
                  <a:extLst>
                    <a:ext uri="{9D8B030D-6E8A-4147-A177-3AD203B41FA5}">
                      <a16:colId xmlns:a16="http://schemas.microsoft.com/office/drawing/2014/main" val="3867085180"/>
                    </a:ext>
                  </a:extLst>
                </a:gridCol>
                <a:gridCol w="1737884">
                  <a:extLst>
                    <a:ext uri="{9D8B030D-6E8A-4147-A177-3AD203B41FA5}">
                      <a16:colId xmlns:a16="http://schemas.microsoft.com/office/drawing/2014/main" val="28899422"/>
                    </a:ext>
                  </a:extLst>
                </a:gridCol>
                <a:gridCol w="1737884">
                  <a:extLst>
                    <a:ext uri="{9D8B030D-6E8A-4147-A177-3AD203B41FA5}">
                      <a16:colId xmlns:a16="http://schemas.microsoft.com/office/drawing/2014/main" val="3452936859"/>
                    </a:ext>
                  </a:extLst>
                </a:gridCol>
              </a:tblGrid>
              <a:tr h="41754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Table Name </a:t>
                      </a:r>
                      <a:endParaRPr lang="en-IN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No. Of Column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No. Of Rows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Primary Key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Foreign Key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20603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717977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Emission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406688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Population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466919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5294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122908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Consumption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5277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187869"/>
                  </a:ext>
                </a:extLst>
              </a:tr>
              <a:tr h="452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GDP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Country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337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787751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3F2ACF-7D31-6F97-CCFC-DB80B44C4F61}"/>
              </a:ext>
            </a:extLst>
          </p:cNvPr>
          <p:cNvSpPr txBox="1"/>
          <p:nvPr/>
        </p:nvSpPr>
        <p:spPr>
          <a:xfrm>
            <a:off x="0" y="154442"/>
            <a:ext cx="120945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Energy types contribute most to emissions across all countries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7D3302-5420-32F2-6674-D278593D2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44" y="1720916"/>
            <a:ext cx="6114087" cy="1511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5FEAA1-D96E-D8B2-C170-B7B8DE9B1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44" y="3938909"/>
            <a:ext cx="3870508" cy="21775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83FF6F-DD3F-CE14-E96F-A34BD873A310}"/>
              </a:ext>
            </a:extLst>
          </p:cNvPr>
          <p:cNvSpPr txBox="1"/>
          <p:nvPr/>
        </p:nvSpPr>
        <p:spPr>
          <a:xfrm>
            <a:off x="6363093" y="4487567"/>
            <a:ext cx="530391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000" b="1" dirty="0"/>
              <a:t>Observation </a:t>
            </a:r>
            <a:r>
              <a:rPr lang="en-IN" sz="2000" dirty="0"/>
              <a:t>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IN" dirty="0"/>
              <a:t> </a:t>
            </a:r>
            <a:r>
              <a:rPr lang="en-US" dirty="0"/>
              <a:t>Coal and oil contribute the most to global emissions, followed by natural gas.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dirty="0"/>
              <a:t> Renewable energy sources like solar and wind produce very low emissions.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62465B-AE0F-FF9C-00E9-D0D5DCAB7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0554" y="1294911"/>
            <a:ext cx="3573178" cy="243810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2464603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60766F-F71E-7B94-8D98-D3C68C28C655}"/>
              </a:ext>
            </a:extLst>
          </p:cNvPr>
          <p:cNvSpPr txBox="1"/>
          <p:nvPr/>
        </p:nvSpPr>
        <p:spPr>
          <a:xfrm>
            <a:off x="443060" y="84841"/>
            <a:ext cx="110859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The top 5 countries by GDP in the most recent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50CC3-9DD2-CA5C-C354-E2C33D672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61" y="1229880"/>
            <a:ext cx="6070862" cy="18857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57C7DE-5269-7907-BED0-F95107C7D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145" y="3737455"/>
            <a:ext cx="3915885" cy="256438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E08835A-1169-3D5D-18E1-7532F3672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6656" y="1062872"/>
            <a:ext cx="3521452" cy="247924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5F740E8-0C44-D40A-A0D1-46BAF0B5AB34}"/>
              </a:ext>
            </a:extLst>
          </p:cNvPr>
          <p:cNvSpPr txBox="1"/>
          <p:nvPr/>
        </p:nvSpPr>
        <p:spPr>
          <a:xfrm>
            <a:off x="6799014" y="4388706"/>
            <a:ext cx="4888833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000" b="1" dirty="0"/>
              <a:t>Observation </a:t>
            </a:r>
            <a:r>
              <a:rPr lang="en-US" altLang="en-US" sz="2000" dirty="0">
                <a:latin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5 countries have the strongest and largest economies in the world.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Their high GDP reflects advanced industries and strong global trade.</a:t>
            </a:r>
          </a:p>
        </p:txBody>
      </p:sp>
    </p:spTree>
    <p:extLst>
      <p:ext uri="{BB962C8B-B14F-4D97-AF65-F5344CB8AC3E}">
        <p14:creationId xmlns:p14="http://schemas.microsoft.com/office/powerpoint/2010/main" val="117241876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00EB3F-C0D8-B9B7-8B5D-8B8C842620D6}"/>
              </a:ext>
            </a:extLst>
          </p:cNvPr>
          <p:cNvSpPr txBox="1"/>
          <p:nvPr/>
        </p:nvSpPr>
        <p:spPr>
          <a:xfrm>
            <a:off x="631595" y="122548"/>
            <a:ext cx="1113619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energy consumption increased or decreased over the years for major economies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01E421-FC7C-6326-AF69-41A68617A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152" y="1441309"/>
            <a:ext cx="3742538" cy="226999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433F63-EECC-4FCD-3154-1FEBA322A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95" y="1625580"/>
            <a:ext cx="5880203" cy="15701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263E93-E982-03CE-E26F-7F2CCCD9C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898" y="3680395"/>
            <a:ext cx="2762636" cy="23339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974F0-0092-B71F-FF52-CB51A789664F}"/>
              </a:ext>
            </a:extLst>
          </p:cNvPr>
          <p:cNvSpPr txBox="1"/>
          <p:nvPr/>
        </p:nvSpPr>
        <p:spPr>
          <a:xfrm>
            <a:off x="5865928" y="4526081"/>
            <a:ext cx="545576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800" b="1" dirty="0"/>
              <a:t>Observation</a:t>
            </a:r>
            <a:r>
              <a:rPr lang="en-IN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consumption has generally increased over the years in major economies.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rise is mainly due to industrial growth and higher energy demand.</a:t>
            </a:r>
          </a:p>
        </p:txBody>
      </p:sp>
    </p:spTree>
    <p:extLst>
      <p:ext uri="{BB962C8B-B14F-4D97-AF65-F5344CB8AC3E}">
        <p14:creationId xmlns:p14="http://schemas.microsoft.com/office/powerpoint/2010/main" val="40287645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9814</TotalTime>
  <Words>682</Words>
  <Application>Microsoft Office PowerPoint</Application>
  <PresentationFormat>Widescreen</PresentationFormat>
  <Paragraphs>189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 Light</vt:lpstr>
      <vt:lpstr>Lato Black</vt:lpstr>
      <vt:lpstr>Libre Baskerville</vt:lpstr>
      <vt:lpstr>Calibri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Raghu Ram Aduri</dc:creator>
  <cp:lastModifiedBy>Rushi Thorat</cp:lastModifiedBy>
  <cp:revision>19</cp:revision>
  <dcterms:created xsi:type="dcterms:W3CDTF">2021-02-16T05:19:01Z</dcterms:created>
  <dcterms:modified xsi:type="dcterms:W3CDTF">2025-11-17T16:55:06Z</dcterms:modified>
</cp:coreProperties>
</file>